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</p:sldMasterIdLst>
  <p:notesMasterIdLst>
    <p:notesMasterId r:id="rId17"/>
  </p:notesMasterIdLst>
  <p:sldIdLst>
    <p:sldId id="286" r:id="rId5"/>
    <p:sldId id="285" r:id="rId6"/>
    <p:sldId id="290" r:id="rId7"/>
    <p:sldId id="294" r:id="rId8"/>
    <p:sldId id="291" r:id="rId9"/>
    <p:sldId id="298" r:id="rId10"/>
    <p:sldId id="295" r:id="rId11"/>
    <p:sldId id="296" r:id="rId12"/>
    <p:sldId id="297" r:id="rId13"/>
    <p:sldId id="292" r:id="rId14"/>
    <p:sldId id="293" r:id="rId15"/>
    <p:sldId id="289" r:id="rId16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9" autoAdjust="0"/>
    <p:restoredTop sz="71429" autoAdjust="0"/>
  </p:normalViewPr>
  <p:slideViewPr>
    <p:cSldViewPr>
      <p:cViewPr varScale="1">
        <p:scale>
          <a:sx n="129" d="100"/>
          <a:sy n="129" d="100"/>
        </p:scale>
        <p:origin x="1308" y="114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2B56C-E4C3-477D-9DBB-EDFB8DEA061A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2262F-AFE6-4C9E-BD41-86DCF51B3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5325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aseline="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57024" indent="-291163">
              <a:defRPr>
                <a:solidFill>
                  <a:schemeClr val="tx1"/>
                </a:solidFill>
                <a:latin typeface="Arial" charset="0"/>
              </a:defRPr>
            </a:lvl2pPr>
            <a:lvl3pPr marL="1164653" indent="-232930">
              <a:defRPr>
                <a:solidFill>
                  <a:schemeClr val="tx1"/>
                </a:solidFill>
                <a:latin typeface="Arial" charset="0"/>
              </a:defRPr>
            </a:lvl3pPr>
            <a:lvl4pPr marL="1630513" indent="-232930">
              <a:defRPr>
                <a:solidFill>
                  <a:schemeClr val="tx1"/>
                </a:solidFill>
                <a:latin typeface="Arial" charset="0"/>
              </a:defRPr>
            </a:lvl4pPr>
            <a:lvl5pPr marL="2096375" indent="-232930">
              <a:defRPr>
                <a:solidFill>
                  <a:schemeClr val="tx1"/>
                </a:solidFill>
                <a:latin typeface="Arial" charset="0"/>
              </a:defRPr>
            </a:lvl5pPr>
            <a:lvl6pPr marL="2562236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8096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3958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9819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097FB307-75B3-4713-8C40-ADDB71E7CAA4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>
                <a:defRPr/>
              </a:pPr>
              <a:t>3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33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533400"/>
            <a:ext cx="0" cy="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40" y="3329940"/>
            <a:ext cx="7437120" cy="4544529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Calibri" pitchFamily="34"/>
              <a:buChar char="•"/>
            </a:lvl2pPr>
            <a:lvl3pPr lvl="2">
              <a:buClr>
                <a:srgbClr val="000000"/>
              </a:buClr>
              <a:buSzPct val="100000"/>
              <a:buFont typeface="Calibri" pitchFamily="34"/>
              <a:buChar char="•"/>
            </a:lvl3pPr>
            <a:lvl4pPr lvl="3">
              <a:buClr>
                <a:srgbClr val="000000"/>
              </a:buClr>
              <a:buSzPct val="100000"/>
              <a:buFont typeface="Calibri" pitchFamily="34"/>
              <a:buChar char="•"/>
            </a:lvl4pPr>
            <a:lvl5pPr lvl="4">
              <a:buClr>
                <a:srgbClr val="000000"/>
              </a:buClr>
              <a:buSzPct val="100000"/>
              <a:buFont typeface="Calibri" pitchFamily="34"/>
              <a:buChar char="•"/>
            </a:lvl5pPr>
            <a:lvl6pPr lvl="5">
              <a:buClr>
                <a:srgbClr val="000000"/>
              </a:buClr>
              <a:buSzPct val="100000"/>
              <a:buFont typeface="Calibri" pitchFamily="34"/>
              <a:buChar char="•"/>
            </a:lvl6pPr>
            <a:lvl7pPr lvl="6">
              <a:buClr>
                <a:srgbClr val="000000"/>
              </a:buClr>
              <a:buSzPct val="100000"/>
              <a:buFont typeface="Calibri" pitchFamily="34"/>
              <a:buChar char="•"/>
            </a:lvl7pPr>
            <a:lvl8pPr lvl="7">
              <a:buClr>
                <a:srgbClr val="000000"/>
              </a:buClr>
              <a:buSzPct val="100000"/>
              <a:buFont typeface="Calibri" pitchFamily="34"/>
              <a:buChar char="•"/>
            </a:lvl8pPr>
            <a:lvl9pPr lvl="8">
              <a:buClr>
                <a:srgbClr val="000000"/>
              </a:buClr>
              <a:buSzPct val="100000"/>
              <a:buFont typeface="Calibri" pitchFamily="34"/>
              <a:buChar char="•"/>
            </a:lvl9pPr>
          </a:lstStyle>
          <a:p>
            <a:pPr lvl="0"/>
            <a:r>
              <a:rPr lang="en-US" baseline="0" dirty="0" smtClean="0"/>
              <a:t>Developing applications around libraries offers a range of benefits:  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- Being callable from your host application, the CUDA accelerated libraries can hide a lot of the architectural details of the GPUs and therefore significantly shorten your application development </a:t>
            </a:r>
          </a:p>
          <a:p>
            <a:pPr lvl="0"/>
            <a:r>
              <a:rPr lang="en-US" baseline="0" dirty="0" smtClean="0"/>
              <a:t>cycle.  </a:t>
            </a:r>
          </a:p>
          <a:p>
            <a:pPr lvl="0"/>
            <a:endParaRPr lang="en-US" baseline="0" dirty="0" smtClean="0"/>
          </a:p>
          <a:p>
            <a:pPr marL="174708" indent="-174708">
              <a:buFontTx/>
              <a:buChar char="-"/>
            </a:pPr>
            <a:r>
              <a:rPr lang="en-US" baseline="0" dirty="0" smtClean="0"/>
              <a:t>CUDA-accelerated libraries often use APIs similar to  well established libraries widely used </a:t>
            </a:r>
          </a:p>
          <a:p>
            <a:r>
              <a:rPr lang="en-US" baseline="0" dirty="0" smtClean="0"/>
              <a:t>in scientific applications, thus enabling a drop-in acceleration experience. In some cases, the </a:t>
            </a:r>
          </a:p>
          <a:p>
            <a:r>
              <a:rPr lang="en-US" baseline="0" dirty="0" smtClean="0"/>
              <a:t>libraries will offer exactly the same interface for both the GPU accelerated Version and the CPU </a:t>
            </a:r>
          </a:p>
          <a:p>
            <a:r>
              <a:rPr lang="en-US" baseline="0" dirty="0" smtClean="0"/>
              <a:t>only version, resulting in code portable between the worlds. In other cases, some with a minimal </a:t>
            </a:r>
          </a:p>
          <a:p>
            <a:r>
              <a:rPr lang="en-US" baseline="0" dirty="0" smtClean="0"/>
              <a:t>amount of code changes will be necessary to accommodate both CPU and GPU support. </a:t>
            </a:r>
          </a:p>
          <a:p>
            <a:pPr lvl="0"/>
            <a:endParaRPr lang="en-US" baseline="0" dirty="0" smtClean="0"/>
          </a:p>
          <a:p>
            <a:pPr marL="174708" indent="-174708">
              <a:buFontTx/>
              <a:buChar char="-"/>
            </a:pPr>
            <a:r>
              <a:rPr lang="en-US" baseline="0" dirty="0" smtClean="0"/>
              <a:t>Designing an application around libraries is also good software engineering practice, as it</a:t>
            </a:r>
          </a:p>
          <a:p>
            <a:r>
              <a:rPr lang="en-US" baseline="0" dirty="0" smtClean="0"/>
              <a:t>reuses well tested code and therefore enhancing the overall quality of your application. 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- Finally, CUDA accelerated libraries developed by NVIDIA engineers are highly tuned for</a:t>
            </a:r>
          </a:p>
          <a:p>
            <a:pPr lvl="0"/>
            <a:r>
              <a:rPr lang="en-US" baseline="0" dirty="0" smtClean="0"/>
              <a:t>Performance, delivering excellent performance on every generation of GPUs, while maintaining generality.</a:t>
            </a:r>
          </a:p>
          <a:p>
            <a:pPr lvl="0"/>
            <a:endParaRPr lang="en-US" baseline="0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0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130" y="4283268"/>
            <a:ext cx="5608833" cy="4182458"/>
          </a:xfrm>
        </p:spPr>
        <p:txBody>
          <a:bodyPr>
            <a:normAutofit/>
          </a:bodyPr>
          <a:lstStyle/>
          <a:p>
            <a:r>
              <a:rPr lang="en-US" sz="1000" dirty="0" smtClean="0"/>
              <a:t>GPU</a:t>
            </a:r>
            <a:r>
              <a:rPr lang="en-US" sz="1000" baseline="0" dirty="0" smtClean="0"/>
              <a:t> Accelerated libraries provide “drop-in” acceleration for your applications.</a:t>
            </a:r>
          </a:p>
          <a:p>
            <a:r>
              <a:rPr lang="en-US" sz="1000" baseline="0" dirty="0" smtClean="0"/>
              <a:t>There are a wide variety of computational libraries available.  You are probably familiar with the FFTW fast fourier transform library, the various BLAS linear algebra libraries,</a:t>
            </a:r>
          </a:p>
          <a:p>
            <a:r>
              <a:rPr lang="en-US" sz="1000" baseline="0" dirty="0" smtClean="0"/>
              <a:t>the Intel Math Kernel Library, or Intel Performance Primitives library, to name a few.  There are compatible GPU-accelerated libraries available as drop-in replacements</a:t>
            </a:r>
          </a:p>
          <a:p>
            <a:r>
              <a:rPr lang="en-US" sz="1000" baseline="0" dirty="0" smtClean="0"/>
              <a:t>for all of the libraries I just mentioned, and many more.  </a:t>
            </a:r>
          </a:p>
          <a:p>
            <a:endParaRPr lang="en-US" sz="1000" baseline="0" dirty="0" smtClean="0"/>
          </a:p>
          <a:p>
            <a:r>
              <a:rPr lang="en-US" sz="1000" baseline="0" dirty="0" smtClean="0"/>
              <a:t>cuBLAS is NVIDIA’s GPU-accelerated BLAS linear algebra library, which includes very fast dense matrix and vector computations.</a:t>
            </a:r>
          </a:p>
          <a:p>
            <a:r>
              <a:rPr lang="en-US" sz="1000" baseline="0" dirty="0" smtClean="0"/>
              <a:t>cuFFT is NVIDIA’s GPU-accelerated Fast Fourier Transform Library.</a:t>
            </a:r>
          </a:p>
          <a:p>
            <a:r>
              <a:rPr lang="en-US" sz="1000" baseline="0" dirty="0" smtClean="0"/>
              <a:t>cuRAND is NVIDIA’s GPU-accelerated random number generation library, which is useful in Monte Carlo algorithms and financial applications, among others.</a:t>
            </a:r>
          </a:p>
          <a:p>
            <a:r>
              <a:rPr lang="en-US" sz="1000" baseline="0" dirty="0" smtClean="0"/>
              <a:t>cuSPARSE is NVIDIA’s Sparse matrix library, which includes sparse matrix-vector multiplication, fast sparse linear equation solvers, and tridiagonal solvers.</a:t>
            </a:r>
          </a:p>
          <a:p>
            <a:r>
              <a:rPr lang="en-US" sz="1000" baseline="0" dirty="0" smtClean="0"/>
              <a:t>NVIDIA Performance Primitives includes literally thousands of signal and image processing functions.</a:t>
            </a:r>
          </a:p>
          <a:p>
            <a:r>
              <a:rPr lang="en-US" sz="1000" baseline="0" dirty="0" smtClean="0"/>
              <a:t>Thrust is an open-source C++ Template library of parallel algorithms such as sorting, reductions, searching, and set operations.</a:t>
            </a:r>
          </a:p>
          <a:p>
            <a:endParaRPr lang="en-US" sz="1000" baseline="0" dirty="0" smtClean="0"/>
          </a:p>
          <a:p>
            <a:r>
              <a:rPr lang="en-US" sz="1000" baseline="0" dirty="0" smtClean="0"/>
              <a:t>And there are many more libraries available from third-party developers and open source projects.  </a:t>
            </a:r>
          </a:p>
          <a:p>
            <a:endParaRPr lang="en-US" sz="1000" baseline="0" dirty="0" smtClean="0"/>
          </a:p>
          <a:p>
            <a:r>
              <a:rPr lang="en-US" sz="1000" baseline="0" dirty="0" smtClean="0"/>
              <a:t>GPU-accelerated libraries are the most straightforward way to add GPU acceleration to applications, and in many cases their performance cannot be beat.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8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533400"/>
            <a:ext cx="0" cy="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40" y="3329940"/>
            <a:ext cx="7437120" cy="4544529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Calibri" pitchFamily="34"/>
              <a:buChar char="•"/>
            </a:lvl2pPr>
            <a:lvl3pPr lvl="2">
              <a:buClr>
                <a:srgbClr val="000000"/>
              </a:buClr>
              <a:buSzPct val="100000"/>
              <a:buFont typeface="Calibri" pitchFamily="34"/>
              <a:buChar char="•"/>
            </a:lvl3pPr>
            <a:lvl4pPr lvl="3">
              <a:buClr>
                <a:srgbClr val="000000"/>
              </a:buClr>
              <a:buSzPct val="100000"/>
              <a:buFont typeface="Calibri" pitchFamily="34"/>
              <a:buChar char="•"/>
            </a:lvl4pPr>
            <a:lvl5pPr lvl="4">
              <a:buClr>
                <a:srgbClr val="000000"/>
              </a:buClr>
              <a:buSzPct val="100000"/>
              <a:buFont typeface="Calibri" pitchFamily="34"/>
              <a:buChar char="•"/>
            </a:lvl5pPr>
            <a:lvl6pPr lvl="5">
              <a:buClr>
                <a:srgbClr val="000000"/>
              </a:buClr>
              <a:buSzPct val="100000"/>
              <a:buFont typeface="Calibri" pitchFamily="34"/>
              <a:buChar char="•"/>
            </a:lvl6pPr>
            <a:lvl7pPr lvl="6">
              <a:buClr>
                <a:srgbClr val="000000"/>
              </a:buClr>
              <a:buSzPct val="100000"/>
              <a:buFont typeface="Calibri" pitchFamily="34"/>
              <a:buChar char="•"/>
            </a:lvl7pPr>
            <a:lvl8pPr lvl="7">
              <a:buClr>
                <a:srgbClr val="000000"/>
              </a:buClr>
              <a:buSzPct val="100000"/>
              <a:buFont typeface="Calibri" pitchFamily="34"/>
              <a:buChar char="•"/>
            </a:lvl8pPr>
            <a:lvl9pPr lvl="8">
              <a:buClr>
                <a:srgbClr val="000000"/>
              </a:buClr>
              <a:buSzPct val="100000"/>
              <a:buFont typeface="Calibri" pitchFamily="34"/>
              <a:buChar char="•"/>
            </a:lvl9pPr>
          </a:lstStyle>
          <a:p>
            <a:pPr lvl="0"/>
            <a:r>
              <a:rPr lang="en-US" baseline="0" dirty="0" smtClean="0"/>
              <a:t>Developing applications around libraries offers a range of benefits:  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- Being callable from your host application, the CUDA accelerated libraries can hide a lot of the architectural details of the GPUs and therefore significantly shorten your application development </a:t>
            </a:r>
          </a:p>
          <a:p>
            <a:pPr lvl="0"/>
            <a:r>
              <a:rPr lang="en-US" baseline="0" dirty="0" smtClean="0"/>
              <a:t>cycle.  </a:t>
            </a:r>
          </a:p>
          <a:p>
            <a:pPr lvl="0"/>
            <a:endParaRPr lang="en-US" baseline="0" dirty="0" smtClean="0"/>
          </a:p>
          <a:p>
            <a:pPr marL="174708" indent="-174708">
              <a:buFontTx/>
              <a:buChar char="-"/>
            </a:pPr>
            <a:r>
              <a:rPr lang="en-US" baseline="0" dirty="0" smtClean="0"/>
              <a:t>CUDA-accelerated libraries often use APIs similar to  well established libraries widely used </a:t>
            </a:r>
          </a:p>
          <a:p>
            <a:r>
              <a:rPr lang="en-US" baseline="0" dirty="0" smtClean="0"/>
              <a:t>in scientific applications, thus enabling a drop-in acceleration experience. In some cases, the </a:t>
            </a:r>
          </a:p>
          <a:p>
            <a:r>
              <a:rPr lang="en-US" baseline="0" dirty="0" smtClean="0"/>
              <a:t>libraries will offer exactly the same interface for both the GPU accelerated Version and the CPU </a:t>
            </a:r>
          </a:p>
          <a:p>
            <a:r>
              <a:rPr lang="en-US" baseline="0" dirty="0" smtClean="0"/>
              <a:t>only version, resulting in code portable between the worlds. In other cases, some with a minimal </a:t>
            </a:r>
          </a:p>
          <a:p>
            <a:r>
              <a:rPr lang="en-US" baseline="0" dirty="0" smtClean="0"/>
              <a:t>amount of code changes will be necessary to accommodate both CPU and GPU support. </a:t>
            </a:r>
          </a:p>
          <a:p>
            <a:pPr lvl="0"/>
            <a:endParaRPr lang="en-US" baseline="0" dirty="0" smtClean="0"/>
          </a:p>
          <a:p>
            <a:pPr marL="174708" indent="-174708">
              <a:buFontTx/>
              <a:buChar char="-"/>
            </a:pPr>
            <a:r>
              <a:rPr lang="en-US" baseline="0" dirty="0" smtClean="0"/>
              <a:t>Designing an application around libraries is also good software engineering practice, as it</a:t>
            </a:r>
          </a:p>
          <a:p>
            <a:r>
              <a:rPr lang="en-US" baseline="0" dirty="0" smtClean="0"/>
              <a:t>reuses well tested code and therefore enhancing the overall quality of your application. 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- Finally, CUDA accelerated libraries developed by NVIDIA engineers are highly tuned for</a:t>
            </a:r>
          </a:p>
          <a:p>
            <a:pPr lvl="0"/>
            <a:r>
              <a:rPr lang="en-US" baseline="0" dirty="0" smtClean="0"/>
              <a:t>Performance, delivering excellent performance on every generation of GPUs, while maintaining generality.</a:t>
            </a:r>
          </a:p>
          <a:p>
            <a:pPr lvl="0"/>
            <a:endParaRPr lang="en-US" baseline="0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5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3838" y="698500"/>
            <a:ext cx="4022725" cy="301625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aseline="0" dirty="0" smtClean="0"/>
              <a:t/>
            </a:r>
            <a:br>
              <a:rPr lang="en-GB" baseline="0" dirty="0" smtClean="0"/>
            </a:br>
            <a:r>
              <a:rPr lang="en-GB" baseline="0" dirty="0" smtClean="0"/>
              <a:t>In this presentation I will talk about a variety of available GPU programming languages and interfaces.  The languages include C, C++, C#, Fortran, Python, and numerical analytics packages such as MATLAB, </a:t>
            </a:r>
            <a:r>
              <a:rPr lang="en-GB" baseline="0" dirty="0" err="1" smtClean="0"/>
              <a:t>Mathematica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LabVIEW</a:t>
            </a:r>
            <a:r>
              <a:rPr lang="en-GB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2371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5325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aseline="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57024" indent="-291163">
              <a:defRPr>
                <a:solidFill>
                  <a:schemeClr val="tx1"/>
                </a:solidFill>
                <a:latin typeface="Arial" charset="0"/>
              </a:defRPr>
            </a:lvl2pPr>
            <a:lvl3pPr marL="1164653" indent="-232930">
              <a:defRPr>
                <a:solidFill>
                  <a:schemeClr val="tx1"/>
                </a:solidFill>
                <a:latin typeface="Arial" charset="0"/>
              </a:defRPr>
            </a:lvl3pPr>
            <a:lvl4pPr marL="1630513" indent="-232930">
              <a:defRPr>
                <a:solidFill>
                  <a:schemeClr val="tx1"/>
                </a:solidFill>
                <a:latin typeface="Arial" charset="0"/>
              </a:defRPr>
            </a:lvl4pPr>
            <a:lvl5pPr marL="2096375" indent="-232930">
              <a:defRPr>
                <a:solidFill>
                  <a:schemeClr val="tx1"/>
                </a:solidFill>
                <a:latin typeface="Arial" charset="0"/>
              </a:defRPr>
            </a:lvl5pPr>
            <a:lvl6pPr marL="2562236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8096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3958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9819" indent="-232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097FB307-75B3-4713-8C40-ADDB71E7CAA4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>
                <a:defRPr/>
              </a:pPr>
              <a:t>11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613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331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324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4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36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2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0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649" y="206375"/>
            <a:ext cx="5752703" cy="43858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0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1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36431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audio" Target="../media/media5.m4a"/><Relationship Id="rId16" Type="http://schemas.openxmlformats.org/officeDocument/2006/relationships/image" Target="../media/image26.png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CUDA C vs. Thrust vs. CUDA </a:t>
            </a:r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2.1 - Introduction </a:t>
            </a:r>
            <a:r>
              <a:rPr lang="en-US" dirty="0"/>
              <a:t>to CUDA C</a:t>
            </a:r>
          </a:p>
        </p:txBody>
      </p:sp>
      <p:sp>
        <p:nvSpPr>
          <p:cNvPr id="4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96">
        <p:fade/>
      </p:transition>
    </mc:Choice>
    <mc:Fallback xmlns="">
      <p:transition spd="med" advTm="16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826380"/>
          </a:xfrm>
        </p:spPr>
        <p:txBody>
          <a:bodyPr/>
          <a:lstStyle/>
          <a:p>
            <a:r>
              <a:rPr lang="en-US" sz="2800" dirty="0">
                <a:solidFill>
                  <a:srgbClr val="76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GPU Programming Languages</a:t>
            </a:r>
            <a:r>
              <a:rPr lang="en-US" dirty="0">
                <a:solidFill>
                  <a:srgbClr val="76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solidFill>
                  <a:srgbClr val="76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3104" y="1774364"/>
            <a:ext cx="5969403" cy="407278"/>
            <a:chOff x="-175103" y="2296752"/>
            <a:chExt cx="9523684" cy="651643"/>
          </a:xfrm>
        </p:grpSpPr>
        <p:sp>
          <p:nvSpPr>
            <p:cNvPr id="7" name="Title 1"/>
            <p:cNvSpPr txBox="1">
              <a:spLocks/>
            </p:cNvSpPr>
            <p:nvPr/>
          </p:nvSpPr>
          <p:spPr bwMode="auto">
            <a:xfrm>
              <a:off x="4125837" y="2357467"/>
              <a:ext cx="5222744" cy="535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 smtClean="0">
                  <a:solidFill>
                    <a:schemeClr val="bg1"/>
                  </a:solidFill>
                  <a:latin typeface="Trebuchet MS" pitchFamily="34" charset="0"/>
                  <a:ea typeface="MS PGothic" pitchFamily="34" charset="-128"/>
                </a:rPr>
                <a:t>CUDA Fortran</a:t>
              </a:r>
              <a:endParaRPr lang="en-US" dirty="0">
                <a:solidFill>
                  <a:schemeClr val="bg1"/>
                </a:solidFill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8" name="AutoShape 14"/>
            <p:cNvSpPr>
              <a:spLocks noChangeArrowheads="1"/>
            </p:cNvSpPr>
            <p:nvPr/>
          </p:nvSpPr>
          <p:spPr bwMode="auto">
            <a:xfrm rot="16200000">
              <a:off x="1563968" y="557681"/>
              <a:ext cx="583092" cy="4061234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571275">
                <a:defRPr/>
              </a:pP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 rot="5400000">
              <a:off x="3560197" y="2499160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17765" y="2357465"/>
              <a:ext cx="1564960" cy="590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Fortran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7346" y="2216500"/>
            <a:ext cx="6602054" cy="407277"/>
            <a:chOff x="-202459" y="3105666"/>
            <a:chExt cx="10563286" cy="651642"/>
          </a:xfrm>
        </p:grpSpPr>
        <p:sp>
          <p:nvSpPr>
            <p:cNvPr id="26" name="Title 1"/>
            <p:cNvSpPr txBox="1">
              <a:spLocks/>
            </p:cNvSpPr>
            <p:nvPr/>
          </p:nvSpPr>
          <p:spPr bwMode="auto">
            <a:xfrm>
              <a:off x="4125837" y="3166378"/>
              <a:ext cx="6234990" cy="535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>
                  <a:solidFill>
                    <a:schemeClr val="bg1"/>
                  </a:solidFill>
                  <a:latin typeface="Trebuchet MS" pitchFamily="34" charset="0"/>
                  <a:ea typeface="MS PGothic" pitchFamily="34" charset="-128"/>
                </a:rPr>
                <a:t>CUDA C</a:t>
              </a:r>
            </a:p>
          </p:txBody>
        </p:sp>
        <p:sp>
          <p:nvSpPr>
            <p:cNvPr id="27" name="AutoShape 14"/>
            <p:cNvSpPr>
              <a:spLocks noChangeArrowheads="1"/>
            </p:cNvSpPr>
            <p:nvPr/>
          </p:nvSpPr>
          <p:spPr bwMode="auto">
            <a:xfrm rot="16200000">
              <a:off x="1542446" y="1360761"/>
              <a:ext cx="583092" cy="4072901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571275">
                <a:defRPr/>
              </a:pP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AutoShape 14"/>
            <p:cNvSpPr>
              <a:spLocks noChangeArrowheads="1"/>
            </p:cNvSpPr>
            <p:nvPr/>
          </p:nvSpPr>
          <p:spPr bwMode="auto">
            <a:xfrm rot="5400000">
              <a:off x="3544157" y="3308071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3554" y="3166378"/>
              <a:ext cx="521168" cy="590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C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3109" y="2770386"/>
            <a:ext cx="6536292" cy="407278"/>
            <a:chOff x="-280992" y="3914574"/>
            <a:chExt cx="10520953" cy="651644"/>
          </a:xfrm>
        </p:grpSpPr>
        <p:sp>
          <p:nvSpPr>
            <p:cNvPr id="16" name="Title 1"/>
            <p:cNvSpPr txBox="1">
              <a:spLocks/>
            </p:cNvSpPr>
            <p:nvPr/>
          </p:nvSpPr>
          <p:spPr bwMode="auto">
            <a:xfrm>
              <a:off x="4087429" y="3975288"/>
              <a:ext cx="6152532" cy="535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>
                  <a:solidFill>
                    <a:schemeClr val="bg1"/>
                  </a:solidFill>
                  <a:latin typeface="Trebuchet MS" pitchFamily="34" charset="0"/>
                  <a:ea typeface="MS PGothic" pitchFamily="34" charset="-128"/>
                </a:rPr>
                <a:t>CUDA C++</a:t>
              </a:r>
            </a:p>
          </p:txBody>
        </p:sp>
        <p:sp>
          <p:nvSpPr>
            <p:cNvPr id="17" name="AutoShape 14"/>
            <p:cNvSpPr>
              <a:spLocks noChangeArrowheads="1"/>
            </p:cNvSpPr>
            <p:nvPr/>
          </p:nvSpPr>
          <p:spPr bwMode="auto">
            <a:xfrm rot="16200000">
              <a:off x="1476158" y="2157424"/>
              <a:ext cx="583092" cy="4097392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571275">
                <a:defRPr/>
              </a:pP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60519" y="3975288"/>
              <a:ext cx="957781" cy="590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C++</a:t>
              </a:r>
            </a:p>
          </p:txBody>
        </p:sp>
        <p:sp>
          <p:nvSpPr>
            <p:cNvPr id="19" name="AutoShape 14"/>
            <p:cNvSpPr>
              <a:spLocks noChangeArrowheads="1"/>
            </p:cNvSpPr>
            <p:nvPr/>
          </p:nvSpPr>
          <p:spPr bwMode="auto">
            <a:xfrm rot="5400000">
              <a:off x="3489385" y="4116981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3106" y="3268399"/>
            <a:ext cx="6453427" cy="407278"/>
            <a:chOff x="-357194" y="4723486"/>
            <a:chExt cx="10447823" cy="651644"/>
          </a:xfrm>
        </p:grpSpPr>
        <p:sp>
          <p:nvSpPr>
            <p:cNvPr id="22" name="Title 1"/>
            <p:cNvSpPr txBox="1">
              <a:spLocks/>
            </p:cNvSpPr>
            <p:nvPr/>
          </p:nvSpPr>
          <p:spPr bwMode="auto">
            <a:xfrm>
              <a:off x="4056937" y="4784200"/>
              <a:ext cx="6033692" cy="535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 err="1">
                  <a:solidFill>
                    <a:schemeClr val="bg1"/>
                  </a:solidFill>
                  <a:latin typeface="Trebuchet MS" pitchFamily="34" charset="0"/>
                  <a:ea typeface="MS PGothic" pitchFamily="34" charset="-128"/>
                </a:rPr>
                <a:t>PyCUDA</a:t>
              </a:r>
              <a:r>
                <a:rPr lang="en-US" dirty="0">
                  <a:solidFill>
                    <a:schemeClr val="bg1"/>
                  </a:solidFill>
                  <a:latin typeface="Trebuchet MS" pitchFamily="34" charset="0"/>
                  <a:ea typeface="MS PGothic" pitchFamily="34" charset="-128"/>
                </a:rPr>
                <a:t>, Copperhead, </a:t>
              </a:r>
              <a:r>
                <a:rPr lang="en-US" dirty="0" err="1" smtClean="0">
                  <a:solidFill>
                    <a:schemeClr val="bg1"/>
                  </a:solidFill>
                  <a:latin typeface="Trebuchet MS" pitchFamily="34" charset="0"/>
                  <a:ea typeface="MS PGothic" pitchFamily="34" charset="-128"/>
                </a:rPr>
                <a:t>Numba</a:t>
              </a:r>
              <a:endParaRPr lang="en-US" dirty="0">
                <a:solidFill>
                  <a:schemeClr val="bg1"/>
                </a:solidFill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25" name="AutoShape 14"/>
            <p:cNvSpPr>
              <a:spLocks noChangeArrowheads="1"/>
            </p:cNvSpPr>
            <p:nvPr/>
          </p:nvSpPr>
          <p:spPr bwMode="auto">
            <a:xfrm rot="16200000">
              <a:off x="1411839" y="2954453"/>
              <a:ext cx="583092" cy="4121158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571275">
                <a:defRPr/>
              </a:pP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AutoShape 14"/>
            <p:cNvSpPr>
              <a:spLocks noChangeArrowheads="1"/>
            </p:cNvSpPr>
            <p:nvPr/>
          </p:nvSpPr>
          <p:spPr bwMode="auto">
            <a:xfrm rot="5400000">
              <a:off x="3429473" y="4925894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4699" y="4784200"/>
              <a:ext cx="1518707" cy="590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Python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3106" y="3766409"/>
            <a:ext cx="6453427" cy="372653"/>
            <a:chOff x="-442917" y="5471936"/>
            <a:chExt cx="10515596" cy="596244"/>
          </a:xfrm>
        </p:grpSpPr>
        <p:sp>
          <p:nvSpPr>
            <p:cNvPr id="31" name="Title 1"/>
            <p:cNvSpPr txBox="1">
              <a:spLocks/>
            </p:cNvSpPr>
            <p:nvPr/>
          </p:nvSpPr>
          <p:spPr bwMode="auto">
            <a:xfrm>
              <a:off x="4018679" y="5532650"/>
              <a:ext cx="6054000" cy="535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 err="1">
                  <a:solidFill>
                    <a:schemeClr val="bg1"/>
                  </a:solidFill>
                  <a:latin typeface="Trebuchet MS" pitchFamily="34" charset="0"/>
                  <a:ea typeface="MS PGothic" pitchFamily="34" charset="-128"/>
                </a:rPr>
                <a:t>Alea.cuBase</a:t>
              </a:r>
              <a:endParaRPr lang="en-US" dirty="0">
                <a:solidFill>
                  <a:schemeClr val="bg1"/>
                </a:solidFill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32" name="AutoShape 14"/>
            <p:cNvSpPr>
              <a:spLocks noChangeArrowheads="1"/>
            </p:cNvSpPr>
            <p:nvPr/>
          </p:nvSpPr>
          <p:spPr bwMode="auto">
            <a:xfrm rot="16200000">
              <a:off x="1339483" y="3689536"/>
              <a:ext cx="583092" cy="4147891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571275">
                <a:defRPr/>
              </a:pP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006668" y="3781598"/>
            <a:ext cx="384676" cy="334685"/>
          </a:xfrm>
          <a:prstGeom prst="rect">
            <a:avLst/>
          </a:prstGeom>
          <a:noFill/>
        </p:spPr>
        <p:txBody>
          <a:bodyPr wrap="none" lIns="57128" tIns="28564" rIns="57128" bIns="28564" rtlCol="0">
            <a:spAutoFit/>
          </a:bodyPr>
          <a:lstStyle/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F#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93104" y="1276350"/>
            <a:ext cx="6536296" cy="407278"/>
            <a:chOff x="-172328" y="1487843"/>
            <a:chExt cx="10433942" cy="651644"/>
          </a:xfrm>
        </p:grpSpPr>
        <p:sp>
          <p:nvSpPr>
            <p:cNvPr id="5" name="Title 1"/>
            <p:cNvSpPr txBox="1">
              <a:spLocks/>
            </p:cNvSpPr>
            <p:nvPr/>
          </p:nvSpPr>
          <p:spPr bwMode="auto">
            <a:xfrm>
              <a:off x="4150830" y="1548557"/>
              <a:ext cx="6110784" cy="535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dirty="0">
                  <a:solidFill>
                    <a:schemeClr val="bg1"/>
                  </a:solidFill>
                  <a:latin typeface="Trebuchet MS" pitchFamily="34" charset="0"/>
                  <a:ea typeface="MS PGothic" pitchFamily="34" charset="-128"/>
                </a:rPr>
                <a:t>MATLAB</a:t>
              </a:r>
              <a:r>
                <a:rPr lang="en-US" dirty="0">
                  <a:latin typeface="Trebuchet MS" pitchFamily="34" charset="0"/>
                  <a:ea typeface="MS PGothic" pitchFamily="34" charset="-128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rebuchet MS" pitchFamily="34" charset="0"/>
                  <a:ea typeface="MS PGothic" pitchFamily="34" charset="-128"/>
                </a:rPr>
                <a:t>Mathematica</a:t>
              </a:r>
              <a:r>
                <a:rPr lang="en-US" dirty="0">
                  <a:solidFill>
                    <a:schemeClr val="bg1"/>
                  </a:solidFill>
                  <a:latin typeface="Trebuchet MS" pitchFamily="34" charset="0"/>
                  <a:ea typeface="MS PGothic" pitchFamily="34" charset="-128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rebuchet MS" pitchFamily="34" charset="0"/>
                  <a:ea typeface="MS PGothic" pitchFamily="34" charset="-128"/>
                </a:rPr>
                <a:t>LabVIEW</a:t>
              </a:r>
              <a:endParaRPr lang="en-US" dirty="0">
                <a:solidFill>
                  <a:schemeClr val="bg1"/>
                </a:solidFill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6" name="AutoShape 14"/>
            <p:cNvSpPr>
              <a:spLocks noChangeArrowheads="1"/>
            </p:cNvSpPr>
            <p:nvPr/>
          </p:nvSpPr>
          <p:spPr bwMode="auto">
            <a:xfrm rot="16200000">
              <a:off x="1567877" y="-252362"/>
              <a:ext cx="583092" cy="4063502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571275">
                <a:defRPr/>
              </a:pP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-51708" y="1548557"/>
              <a:ext cx="3680191" cy="590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Numerical analytics</a:t>
              </a:r>
            </a:p>
          </p:txBody>
        </p:sp>
        <p:sp>
          <p:nvSpPr>
            <p:cNvPr id="40" name="AutoShape 14"/>
            <p:cNvSpPr>
              <a:spLocks noChangeArrowheads="1"/>
            </p:cNvSpPr>
            <p:nvPr/>
          </p:nvSpPr>
          <p:spPr bwMode="auto">
            <a:xfrm rot="5400000">
              <a:off x="3565172" y="1690251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sp>
        <p:nvSpPr>
          <p:cNvPr id="41" name="AutoShape 14"/>
          <p:cNvSpPr>
            <a:spLocks noChangeArrowheads="1"/>
          </p:cNvSpPr>
          <p:nvPr/>
        </p:nvSpPr>
        <p:spPr bwMode="auto">
          <a:xfrm rot="5400000">
            <a:off x="2434741" y="3870758"/>
            <a:ext cx="144681" cy="111423"/>
          </a:xfrm>
          <a:prstGeom prst="triangle">
            <a:avLst/>
          </a:prstGeom>
          <a:gradFill flip="none" rotWithShape="0">
            <a:gsLst>
              <a:gs pos="0">
                <a:srgbClr val="8FD026"/>
              </a:gs>
              <a:gs pos="100000">
                <a:srgbClr val="76B900"/>
              </a:gs>
            </a:gsLst>
            <a:lin ang="16200000" scaled="1"/>
            <a:tileRect/>
          </a:gradFill>
          <a:ln w="19050" algn="ctr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>
            <a:bevelT w="12700" h="6350"/>
            <a:contourClr>
              <a:schemeClr val="tx2"/>
            </a:contourClr>
          </a:sp3d>
        </p:spPr>
        <p:txBody>
          <a:bodyPr wrap="none" lIns="57128" tIns="28564" rIns="57128" bIns="28564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>
              <a:solidFill>
                <a:schemeClr val="bg1"/>
              </a:solidFill>
              <a:latin typeface="Arial" charset="0"/>
              <a:ea typeface="MS PGothic" pitchFamily="34" charset="-12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882">
        <p:fade/>
      </p:transition>
    </mc:Choice>
    <mc:Fallback xmlns="">
      <p:transition spd="med" advTm="112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80131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76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CUDA - 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960" y="1676105"/>
            <a:ext cx="5867400" cy="520601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lumOff val="25000"/>
                  <a:shade val="30000"/>
                  <a:satMod val="115000"/>
                  <a:alpha val="36000"/>
                </a:schemeClr>
              </a:gs>
              <a:gs pos="0">
                <a:schemeClr val="bg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</a:gra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1" tIns="28570" rIns="57141" bIns="28570" anchor="ctr"/>
          <a:lstStyle/>
          <a:p>
            <a:pPr algn="ctr">
              <a:defRPr/>
            </a:pPr>
            <a:r>
              <a:rPr lang="en-US" sz="22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36960" y="2357441"/>
            <a:ext cx="1734740" cy="1041202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1" tIns="28570" rIns="57141" bIns="28570" anchor="ctr"/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Libraries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284172" y="3573352"/>
            <a:ext cx="2001153" cy="61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141" tIns="28570" rIns="57141" bIns="28570">
            <a:spAutoFit/>
          </a:bodyPr>
          <a:lstStyle/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Trebuchet MS" pitchFamily="34" charset="0"/>
              </a:rPr>
              <a:t>Easy to use</a:t>
            </a:r>
          </a:p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Trebuchet MS" pitchFamily="34" charset="0"/>
              </a:rPr>
              <a:t>Most Performance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93648" y="2336010"/>
            <a:ext cx="2018110" cy="1041202"/>
          </a:xfrm>
          <a:prstGeom prst="roundRect">
            <a:avLst/>
          </a:prstGeom>
          <a:solidFill>
            <a:schemeClr val="tx2"/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1" tIns="28570" rIns="57141" bIns="2857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084648" y="3573353"/>
            <a:ext cx="2227110" cy="61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143" tIns="28571" rIns="57143" bIns="2857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buchet MS" pitchFamily="34" charset="0"/>
              </a:rPr>
              <a:t>Most Performance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rebuchet MS" pitchFamily="34" charset="0"/>
              </a:rPr>
              <a:t>Most Flexibility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53553" y="3573350"/>
            <a:ext cx="1955126" cy="61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143" tIns="28571" rIns="57143" bIns="28571">
            <a:spAutoFit/>
          </a:bodyPr>
          <a:lstStyle/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Trebuchet MS" pitchFamily="34" charset="0"/>
              </a:rPr>
              <a:t>Easy to use</a:t>
            </a:r>
          </a:p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Trebuchet MS" pitchFamily="34" charset="0"/>
              </a:rPr>
              <a:t>Portable code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337029" y="2357440"/>
            <a:ext cx="1771650" cy="1041202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3" tIns="28571" rIns="57143" bIns="28571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b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Directives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338">
        <p:fade/>
      </p:transition>
    </mc:Choice>
    <mc:Fallback xmlns="">
      <p:transition spd="med" advTm="483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88">
        <p:fade/>
      </p:transition>
    </mc:Choice>
    <mc:Fallback xmlns="">
      <p:transition spd="med" advTm="62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To learn the main venues and developer resources for GPU computing </a:t>
            </a:r>
          </a:p>
          <a:p>
            <a:pPr lvl="1"/>
            <a:r>
              <a:rPr lang="en-US" sz="1667" dirty="0" smtClean="0"/>
              <a:t>Where </a:t>
            </a:r>
            <a:r>
              <a:rPr lang="en-US" sz="1667" smtClean="0"/>
              <a:t>CUDA C fits </a:t>
            </a:r>
            <a:r>
              <a:rPr lang="en-US" sz="1667" dirty="0" smtClean="0"/>
              <a:t>in the big picture</a:t>
            </a:r>
            <a:endParaRPr lang="en-US" sz="1667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1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49">
        <p:fade/>
      </p:transition>
    </mc:Choice>
    <mc:Fallback xmlns="">
      <p:transition spd="med" advTm="131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80131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76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Ways to Accelerate Applications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960" y="1676105"/>
            <a:ext cx="5867400" cy="520601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lumOff val="25000"/>
                  <a:shade val="30000"/>
                  <a:satMod val="115000"/>
                  <a:alpha val="36000"/>
                </a:schemeClr>
              </a:gs>
              <a:gs pos="0">
                <a:schemeClr val="bg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</a:gra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1" tIns="28570" rIns="57141" bIns="28570" anchor="ctr"/>
          <a:lstStyle/>
          <a:p>
            <a:pPr algn="ctr">
              <a:defRPr/>
            </a:pPr>
            <a:r>
              <a:rPr lang="en-US" sz="22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36960" y="2357441"/>
            <a:ext cx="1734740" cy="104120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1" tIns="28570" rIns="57141" bIns="28570" anchor="ctr"/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Libraries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311468" y="3573352"/>
            <a:ext cx="1836510" cy="55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141" tIns="28570" rIns="57141" bIns="2857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Easy to use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Most Performance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93648" y="2336010"/>
            <a:ext cx="2018110" cy="104120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1" tIns="28570" rIns="57141" bIns="2857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327086" y="3573353"/>
            <a:ext cx="1984671" cy="55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143" tIns="28571" rIns="57143" bIns="28571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Most Performance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Most Flexibility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366385" y="3573350"/>
            <a:ext cx="1742294" cy="55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143" tIns="28571" rIns="57143" bIns="28571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Easy to use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Portable code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337029" y="2357440"/>
            <a:ext cx="1771650" cy="104120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7143" tIns="28571" rIns="57143" bIns="28571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b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Directives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376">
        <p:fade/>
      </p:transition>
    </mc:Choice>
    <mc:Fallback xmlns="">
      <p:transition spd="med" advTm="118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 dirty="0" smtClean="0"/>
              <a:t>Libraries: Easy, High-Quality Acceleration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344160" marR="0" lvl="0" indent="-34416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None/>
              <a:tabLst>
                <a:tab pos="569880" algn="l"/>
                <a:tab pos="1484279" algn="l"/>
                <a:tab pos="2398680" algn="l"/>
                <a:tab pos="3313080" algn="l"/>
                <a:tab pos="4227479" algn="l"/>
                <a:tab pos="5141880" algn="l"/>
                <a:tab pos="6056280" algn="l"/>
                <a:tab pos="6970680" algn="l"/>
                <a:tab pos="7885079" algn="l"/>
                <a:tab pos="8799480" algn="l"/>
                <a:tab pos="9713879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defPPr>
            <a:lvl1pPr marL="344160" marR="0" lvl="0" indent="-34416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Blip>
                <a:blip r:embed="rId5"/>
              </a:buBlip>
              <a:tabLst>
                <a:tab pos="569880" algn="l"/>
                <a:tab pos="1484279" algn="l"/>
                <a:tab pos="2398680" algn="l"/>
                <a:tab pos="3313080" algn="l"/>
                <a:tab pos="4227479" algn="l"/>
                <a:tab pos="5141880" algn="l"/>
                <a:tab pos="6056280" algn="l"/>
                <a:tab pos="6970680" algn="l"/>
                <a:tab pos="7885079" algn="l"/>
                <a:tab pos="8799480" algn="l"/>
                <a:tab pos="9713879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1pPr>
            <a:lvl2pPr marL="914400" marR="0" lvl="1" indent="-34308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SzPts val="2057"/>
              <a:buBlip>
                <a:blip r:embed="rId5"/>
              </a:buBlip>
              <a:tabLst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</a:tabLst>
              <a:defRPr lang="en-US" sz="20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2pPr>
            <a:lvl3pPr marL="1371600" marR="0" lvl="2" indent="-28260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Blip>
                <a:blip r:embed="rId5"/>
              </a:buBlip>
              <a:tabLst>
                <a:tab pos="457200" algn="l"/>
                <a:tab pos="1371599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3pPr>
            <a:lvl4pPr marL="1774800" marR="0" lvl="3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3640" algn="l"/>
                <a:tab pos="968040" algn="l"/>
                <a:tab pos="1882440" algn="l"/>
                <a:tab pos="2796840" algn="l"/>
                <a:tab pos="3711240" algn="l"/>
                <a:tab pos="4625640" algn="l"/>
                <a:tab pos="5540040" algn="l"/>
                <a:tab pos="6454439" algn="l"/>
                <a:tab pos="7368839" algn="l"/>
                <a:tab pos="828324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4pPr>
            <a:lvl5pPr marL="2117520" marR="0" lvl="4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5pPr>
            <a:lvl6pPr marL="2117520" marR="0" lvl="5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6pPr>
            <a:lvl7pPr marL="2117520" marR="0" lvl="6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7pPr>
            <a:lvl8pPr marL="2117520" marR="0" lvl="7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8pPr>
            <a:lvl9pPr marL="2117520" marR="0" lvl="8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9pPr>
          </a:lstStyle>
          <a:p>
            <a:pPr lvl="0"/>
            <a:endParaRPr lang="en-US" sz="1438" dirty="0">
              <a:solidFill>
                <a:schemeClr val="tx2">
                  <a:lumMod val="75000"/>
                </a:schemeClr>
              </a:solidFill>
              <a:latin typeface="" pitchFamily="16"/>
            </a:endParaRPr>
          </a:p>
          <a:p>
            <a:pPr lvl="0"/>
            <a:r>
              <a:rPr lang="en-US" sz="1800" dirty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Ease of </a:t>
            </a:r>
            <a:r>
              <a:rPr lang="en-US" sz="1800" dirty="0" smtClean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use:</a:t>
            </a:r>
            <a:r>
              <a:rPr lang="en-US" sz="1800" dirty="0" smtClean="0">
                <a:latin typeface="" pitchFamily="16"/>
                <a:ea typeface="+mj-ea"/>
                <a:cs typeface="+mj-cs"/>
              </a:rPr>
              <a:t> 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Using </a:t>
            </a: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libraries enables GPU acceleration without in-depth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knowledge </a:t>
            </a: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of GPU programming</a:t>
            </a:r>
          </a:p>
          <a:p>
            <a:pPr lvl="0"/>
            <a:endParaRPr lang="en-US" sz="800" dirty="0">
              <a:latin typeface="" pitchFamily="16"/>
            </a:endParaRPr>
          </a:p>
          <a:p>
            <a:pPr lvl="0"/>
            <a:r>
              <a:rPr lang="en-US" sz="1800" dirty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“Drop-in”: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" pitchFamily="16"/>
                <a:ea typeface="+mj-ea"/>
                <a:cs typeface="+mj-cs"/>
              </a:rPr>
              <a:t>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Many </a:t>
            </a: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GPU-accelerated libraries follow standard APIs, thus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enabling </a:t>
            </a: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acceleration with minimal code changes</a:t>
            </a:r>
          </a:p>
          <a:p>
            <a:pPr lvl="1"/>
            <a:endParaRPr lang="en-US" sz="800" dirty="0">
              <a:solidFill>
                <a:schemeClr val="bg1"/>
              </a:solidFill>
              <a:latin typeface="" pitchFamily="16"/>
            </a:endParaRPr>
          </a:p>
          <a:p>
            <a:pPr lvl="0"/>
            <a:r>
              <a:rPr lang="en-US" sz="1800" dirty="0" smtClean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Quality:</a:t>
            </a:r>
            <a:r>
              <a:rPr lang="en-US" sz="1800" dirty="0" smtClean="0">
                <a:latin typeface="" pitchFamily="16"/>
                <a:ea typeface="+mj-ea"/>
                <a:cs typeface="+mj-cs"/>
              </a:rPr>
              <a:t> 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Libraries </a:t>
            </a: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offer high-quality implementations of functions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encountered </a:t>
            </a: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in a broad range of applications </a:t>
            </a:r>
          </a:p>
          <a:p>
            <a:pPr marL="0" lvl="0" indent="0">
              <a:buNone/>
            </a:pP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				</a:t>
            </a:r>
            <a:endParaRPr lang="en-US" sz="1400" dirty="0">
              <a:solidFill>
                <a:schemeClr val="bg1"/>
              </a:solidFill>
              <a:latin typeface="" pitchFamily="16"/>
            </a:endParaRPr>
          </a:p>
          <a:p>
            <a:pPr marL="0" indent="0">
              <a:buNone/>
            </a:pPr>
            <a:endParaRPr lang="en-US" sz="1438" dirty="0">
              <a:solidFill>
                <a:schemeClr val="bg1"/>
              </a:solidFill>
              <a:latin typeface="" pitchFamily="16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05"/>
    </mc:Choice>
    <mc:Fallback xmlns="">
      <p:transition spd="slow" advTm="55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2649" y="206375"/>
            <a:ext cx="5752703" cy="480131"/>
          </a:xfrm>
        </p:spPr>
        <p:txBody>
          <a:bodyPr/>
          <a:lstStyle/>
          <a:p>
            <a:r>
              <a:rPr lang="en-US" sz="2800" dirty="0">
                <a:solidFill>
                  <a:srgbClr val="76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GPU Accelerated Libraries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112" y="1197877"/>
            <a:ext cx="1424364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Trebuchet MS"/>
                <a:cs typeface="Trebuchet MS"/>
              </a:rPr>
              <a:t>Linear Algebra</a:t>
            </a:r>
          </a:p>
          <a:p>
            <a:r>
              <a:rPr lang="en-US" sz="1125" dirty="0">
                <a:solidFill>
                  <a:schemeClr val="bg1"/>
                </a:solidFill>
                <a:latin typeface="Trebuchet MS"/>
                <a:cs typeface="Trebuchet MS"/>
              </a:rPr>
              <a:t>FFT, BLAS, </a:t>
            </a:r>
          </a:p>
          <a:p>
            <a:r>
              <a:rPr lang="en-US" sz="1125" dirty="0">
                <a:solidFill>
                  <a:schemeClr val="bg1"/>
                </a:solidFill>
                <a:latin typeface="Trebuchet MS"/>
                <a:cs typeface="Trebuchet MS"/>
              </a:rPr>
              <a:t>SPARSE, Matrix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8283" y="1210745"/>
            <a:ext cx="1007061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788" y="1210171"/>
            <a:ext cx="892969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1" name="Picture 8" descr="http://developer.nvidia.com/sites/default/files/imagecache/250-250/akamai/cuda/images/HPC_SDK_220x125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18573" y="1209999"/>
            <a:ext cx="1005839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323" y="1211914"/>
            <a:ext cx="1047750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180" y="1970452"/>
            <a:ext cx="1007645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218" y="1969520"/>
            <a:ext cx="890439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346" y="1972412"/>
            <a:ext cx="929355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354287" y="2012553"/>
            <a:ext cx="1731564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Trebuchet MS"/>
                <a:cs typeface="Trebuchet MS"/>
              </a:rPr>
              <a:t>Numerical &amp; Math</a:t>
            </a:r>
          </a:p>
          <a:p>
            <a:r>
              <a:rPr lang="en-US" sz="1125" dirty="0">
                <a:solidFill>
                  <a:schemeClr val="bg1"/>
                </a:solidFill>
                <a:latin typeface="Trebuchet MS"/>
                <a:cs typeface="Trebuchet MS"/>
              </a:rPr>
              <a:t>RAND, Statistics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602" y="1970887"/>
            <a:ext cx="1022449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9240" y="2710015"/>
            <a:ext cx="1005840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709" y="2715263"/>
            <a:ext cx="1005840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001" y="2710016"/>
            <a:ext cx="1005840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1" name="TextBox 60"/>
          <p:cNvSpPr txBox="1"/>
          <p:nvPr/>
        </p:nvSpPr>
        <p:spPr>
          <a:xfrm>
            <a:off x="349297" y="2741051"/>
            <a:ext cx="164077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Trebuchet MS"/>
                <a:cs typeface="Trebuchet MS"/>
              </a:rPr>
              <a:t>Data Struct. &amp; AI</a:t>
            </a:r>
          </a:p>
          <a:p>
            <a:r>
              <a:rPr lang="en-US" sz="1125" dirty="0">
                <a:solidFill>
                  <a:schemeClr val="bg1"/>
                </a:solidFill>
                <a:latin typeface="Trebuchet MS"/>
                <a:cs typeface="Trebuchet MS"/>
              </a:rPr>
              <a:t>Sort, Scan, Zero Sum</a:t>
            </a:r>
          </a:p>
        </p:txBody>
      </p:sp>
      <p:pic>
        <p:nvPicPr>
          <p:cNvPr id="62" name="Picture 61"/>
          <p:cNvPicPr>
            <a:picLocks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5160" y="3417424"/>
            <a:ext cx="982980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3" name="Picture 6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41" r="46970"/>
          <a:stretch/>
        </p:blipFill>
        <p:spPr>
          <a:xfrm>
            <a:off x="3124200" y="3409950"/>
            <a:ext cx="533400" cy="587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923" y="3422807"/>
            <a:ext cx="1022684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25" name="TextBox 1024"/>
          <p:cNvSpPr txBox="1"/>
          <p:nvPr/>
        </p:nvSpPr>
        <p:spPr>
          <a:xfrm>
            <a:off x="363229" y="3500828"/>
            <a:ext cx="1635704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Trebuchet MS"/>
                <a:cs typeface="Trebuchet MS"/>
              </a:rPr>
              <a:t>Visual Processing</a:t>
            </a:r>
          </a:p>
          <a:p>
            <a:r>
              <a:rPr lang="en-US" sz="1125" dirty="0">
                <a:solidFill>
                  <a:schemeClr val="bg1"/>
                </a:solidFill>
                <a:latin typeface="Trebuchet MS"/>
                <a:cs typeface="Trebuchet MS"/>
              </a:rPr>
              <a:t>Image &amp; Video</a:t>
            </a:r>
          </a:p>
        </p:txBody>
      </p:sp>
      <p:cxnSp>
        <p:nvCxnSpPr>
          <p:cNvPr id="1028" name="Straight Connector 1027"/>
          <p:cNvCxnSpPr/>
          <p:nvPr/>
        </p:nvCxnSpPr>
        <p:spPr>
          <a:xfrm>
            <a:off x="88076" y="1885950"/>
            <a:ext cx="6694989" cy="0"/>
          </a:xfrm>
          <a:prstGeom prst="line">
            <a:avLst/>
          </a:prstGeom>
          <a:ln w="3175" cmpd="sng">
            <a:gradFill flip="none" rotWithShape="1">
              <a:gsLst>
                <a:gs pos="0">
                  <a:schemeClr val="bg1"/>
                </a:gs>
                <a:gs pos="100000">
                  <a:srgbClr val="000000"/>
                </a:gs>
                <a:gs pos="50000">
                  <a:srgbClr val="FFFFFF"/>
                </a:gs>
              </a:gsLst>
              <a:lin ang="0" scaled="1"/>
              <a:tileRect/>
            </a:gra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3085" y="2573553"/>
            <a:ext cx="6694989" cy="0"/>
          </a:xfrm>
          <a:prstGeom prst="line">
            <a:avLst/>
          </a:prstGeom>
          <a:ln w="3175" cmpd="sng">
            <a:gradFill flip="none" rotWithShape="1">
              <a:gsLst>
                <a:gs pos="0">
                  <a:schemeClr val="bg1"/>
                </a:gs>
                <a:gs pos="100000">
                  <a:srgbClr val="000000"/>
                </a:gs>
                <a:gs pos="50000">
                  <a:srgbClr val="FFFFFF"/>
                </a:gs>
              </a:gsLst>
              <a:lin ang="0" scaled="1"/>
              <a:tileRect/>
            </a:gra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3085" y="3361958"/>
            <a:ext cx="6694989" cy="0"/>
          </a:xfrm>
          <a:prstGeom prst="line">
            <a:avLst/>
          </a:prstGeom>
          <a:ln w="3175" cmpd="sng">
            <a:gradFill flip="none" rotWithShape="1">
              <a:gsLst>
                <a:gs pos="0">
                  <a:schemeClr val="bg1"/>
                </a:gs>
                <a:gs pos="100000">
                  <a:srgbClr val="000000"/>
                </a:gs>
                <a:gs pos="50000">
                  <a:srgbClr val="FFFFFF"/>
                </a:gs>
              </a:gsLst>
              <a:lin ang="0" scaled="1"/>
              <a:tileRect/>
            </a:gra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89093" y="1268739"/>
            <a:ext cx="1001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latin typeface="Trebuchet MS"/>
                <a:cs typeface="Trebuchet MS"/>
              </a:rPr>
              <a:t>NVIDIA</a:t>
            </a:r>
          </a:p>
          <a:p>
            <a:r>
              <a:rPr lang="en-US" sz="750" b="1" dirty="0">
                <a:latin typeface="Trebuchet MS"/>
                <a:cs typeface="Trebuchet MS"/>
              </a:rPr>
              <a:t>cuFFT, </a:t>
            </a:r>
          </a:p>
          <a:p>
            <a:r>
              <a:rPr lang="en-US" sz="750" b="1" dirty="0">
                <a:latin typeface="Trebuchet MS"/>
                <a:cs typeface="Trebuchet MS"/>
              </a:rPr>
              <a:t>cuBLAS, </a:t>
            </a:r>
          </a:p>
          <a:p>
            <a:r>
              <a:rPr lang="en-US" sz="750" b="1" dirty="0">
                <a:latin typeface="Trebuchet MS"/>
                <a:cs typeface="Trebuchet MS"/>
              </a:rPr>
              <a:t>cuSPARSE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48584" y="2038350"/>
            <a:ext cx="53793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latin typeface="Trebuchet MS"/>
                <a:cs typeface="Trebuchet MS"/>
              </a:rPr>
              <a:t>NVIDIA</a:t>
            </a:r>
          </a:p>
          <a:p>
            <a:r>
              <a:rPr lang="en-US" sz="750" b="1" dirty="0">
                <a:latin typeface="Trebuchet MS"/>
                <a:cs typeface="Trebuchet MS"/>
              </a:rPr>
              <a:t>Math Lib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85632" y="2038350"/>
            <a:ext cx="8324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latin typeface="Trebuchet MS"/>
                <a:cs typeface="Trebuchet MS"/>
              </a:rPr>
              <a:t>NVIDIA cuRAND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28989" y="3692838"/>
            <a:ext cx="537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bg1"/>
                </a:solidFill>
                <a:latin typeface="Trebuchet MS"/>
                <a:cs typeface="Trebuchet MS"/>
              </a:rPr>
              <a:t>NVIDIA</a:t>
            </a:r>
          </a:p>
          <a:p>
            <a:r>
              <a:rPr lang="en-US" sz="750" b="1" dirty="0">
                <a:solidFill>
                  <a:schemeClr val="bg1"/>
                </a:solidFill>
                <a:latin typeface="Trebuchet MS"/>
                <a:cs typeface="Trebuchet MS"/>
              </a:rPr>
              <a:t>NPP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84400" y="3486150"/>
            <a:ext cx="55196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b="1" dirty="0">
                <a:solidFill>
                  <a:schemeClr val="bg1"/>
                </a:solidFill>
                <a:latin typeface="Trebuchet MS"/>
                <a:cs typeface="Trebuchet MS"/>
              </a:rPr>
              <a:t>NVIDIA</a:t>
            </a:r>
          </a:p>
          <a:p>
            <a:pPr algn="r"/>
            <a:r>
              <a:rPr lang="en-US" sz="750" b="1" dirty="0">
                <a:solidFill>
                  <a:schemeClr val="bg1"/>
                </a:solidFill>
                <a:latin typeface="Trebuchet MS"/>
                <a:cs typeface="Trebuchet MS"/>
              </a:rPr>
              <a:t>Video Encode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88167" y="2800350"/>
            <a:ext cx="69145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rgbClr val="FFFFFF"/>
                </a:solidFill>
                <a:latin typeface="Trebuchet MS"/>
                <a:cs typeface="Trebuchet MS"/>
              </a:rPr>
              <a:t>GPU AI – Board Games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96923" y="2800350"/>
            <a:ext cx="69145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rgbClr val="FFFFFF"/>
                </a:solidFill>
                <a:latin typeface="Trebuchet MS"/>
                <a:cs typeface="Trebuchet MS"/>
              </a:rPr>
              <a:t>GPU AI – Path Finding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528">
        <p:fade/>
      </p:transition>
    </mc:Choice>
    <mc:Fallback xmlns="">
      <p:transition spd="med" advTm="1315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Addition in Thrust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thrust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::</a:t>
            </a:r>
            <a:r>
              <a:rPr lang="en-US" dirty="0" err="1" smtClean="0"/>
              <a:t>device_vector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</a:rPr>
              <a:t>float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&gt;</a:t>
            </a:r>
            <a:r>
              <a:rPr lang="en-US" dirty="0" smtClean="0"/>
              <a:t> deviceInput1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</a:t>
            </a:r>
            <a:r>
              <a:rPr lang="en-US" dirty="0" err="1" smtClean="0"/>
              <a:t>inputLength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)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;</a:t>
            </a:r>
            <a:r>
              <a:rPr lang="en-US" dirty="0" smtClean="0"/>
              <a:t> thrust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::</a:t>
            </a:r>
            <a:r>
              <a:rPr lang="en-US" dirty="0" err="1" smtClean="0"/>
              <a:t>device_vector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</a:rPr>
              <a:t>float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&gt;</a:t>
            </a:r>
            <a:r>
              <a:rPr lang="en-US" dirty="0" smtClean="0"/>
              <a:t> deviceInput2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</a:t>
            </a:r>
            <a:r>
              <a:rPr lang="en-US" dirty="0" err="1" smtClean="0"/>
              <a:t>inputLength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)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;</a:t>
            </a:r>
            <a:r>
              <a:rPr lang="en-US" dirty="0" smtClean="0"/>
              <a:t> thrust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::</a:t>
            </a:r>
            <a:r>
              <a:rPr lang="en-US" dirty="0" err="1" smtClean="0"/>
              <a:t>device_vector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</a:rPr>
              <a:t>float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&gt;</a:t>
            </a:r>
            <a:r>
              <a:rPr lang="en-US" dirty="0" smtClean="0"/>
              <a:t> </a:t>
            </a:r>
            <a:r>
              <a:rPr lang="en-US" dirty="0" err="1" smtClean="0"/>
              <a:t>deviceOutput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</a:t>
            </a:r>
            <a:r>
              <a:rPr lang="en-US" dirty="0" err="1" smtClean="0"/>
              <a:t>inputLength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)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800080"/>
              </a:solidFill>
            </a:endParaRPr>
          </a:p>
          <a:p>
            <a:pPr marL="0" indent="0">
              <a:buNone/>
            </a:pPr>
            <a:r>
              <a:rPr lang="en-US" dirty="0" smtClean="0"/>
              <a:t>thrust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::</a:t>
            </a:r>
            <a:r>
              <a:rPr lang="en-US" dirty="0" smtClean="0"/>
              <a:t>copy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</a:t>
            </a:r>
            <a:r>
              <a:rPr lang="en-US" dirty="0" smtClean="0"/>
              <a:t>hostInput1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,</a:t>
            </a:r>
            <a:r>
              <a:rPr lang="en-US" dirty="0" smtClean="0"/>
              <a:t> hostInput1 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+</a:t>
            </a:r>
            <a:r>
              <a:rPr lang="en-US" dirty="0" smtClean="0"/>
              <a:t> </a:t>
            </a:r>
            <a:r>
              <a:rPr lang="en-US" dirty="0" err="1" smtClean="0"/>
              <a:t>inputLength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,</a:t>
            </a:r>
            <a:r>
              <a:rPr lang="en-US" dirty="0" smtClean="0"/>
              <a:t>   	deviceInput1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.</a:t>
            </a:r>
            <a:r>
              <a:rPr lang="en-US" dirty="0" smtClean="0"/>
              <a:t>begin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())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;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thrust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::</a:t>
            </a:r>
            <a:r>
              <a:rPr lang="en-US" dirty="0" smtClean="0"/>
              <a:t>copy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</a:t>
            </a:r>
            <a:r>
              <a:rPr lang="en-US" dirty="0" smtClean="0"/>
              <a:t>hostInput2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,</a:t>
            </a:r>
            <a:r>
              <a:rPr lang="en-US" dirty="0" smtClean="0"/>
              <a:t> hostInput2 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+</a:t>
            </a:r>
            <a:r>
              <a:rPr lang="en-US" dirty="0" smtClean="0"/>
              <a:t> </a:t>
            </a:r>
            <a:r>
              <a:rPr lang="en-US" dirty="0" err="1" smtClean="0"/>
              <a:t>inputLength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,</a:t>
            </a:r>
            <a:r>
              <a:rPr lang="en-US" dirty="0" smtClean="0"/>
              <a:t> 	deviceInput2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.</a:t>
            </a:r>
            <a:r>
              <a:rPr lang="en-US" dirty="0" smtClean="0"/>
              <a:t>begin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())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thrust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::</a:t>
            </a:r>
            <a:r>
              <a:rPr lang="en-US" dirty="0" smtClean="0"/>
              <a:t>transform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</a:t>
            </a:r>
            <a:r>
              <a:rPr lang="en-US" dirty="0" smtClean="0"/>
              <a:t>deviceInput1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.</a:t>
            </a:r>
            <a:r>
              <a:rPr lang="en-US" dirty="0" smtClean="0"/>
              <a:t>begin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(),</a:t>
            </a:r>
            <a:r>
              <a:rPr lang="en-US" dirty="0" smtClean="0"/>
              <a:t> deviceInput1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.</a:t>
            </a:r>
            <a:r>
              <a:rPr lang="en-US" dirty="0" smtClean="0"/>
              <a:t>end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(),</a:t>
            </a:r>
            <a:r>
              <a:rPr lang="en-US" dirty="0" smtClean="0"/>
              <a:t> 				</a:t>
            </a:r>
            <a:r>
              <a:rPr lang="en-US" dirty="0"/>
              <a:t> </a:t>
            </a:r>
            <a:r>
              <a:rPr lang="en-US" dirty="0" smtClean="0"/>
              <a:t>deviceInput2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.</a:t>
            </a:r>
            <a:r>
              <a:rPr lang="en-US" dirty="0" smtClean="0"/>
              <a:t>begin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(),</a:t>
            </a:r>
            <a:r>
              <a:rPr lang="en-US" dirty="0" smtClean="0"/>
              <a:t> </a:t>
            </a:r>
            <a:r>
              <a:rPr lang="en-US" dirty="0" err="1" smtClean="0"/>
              <a:t>deviceOutput</a:t>
            </a:r>
            <a:r>
              <a:rPr lang="en-US" dirty="0" err="1" smtClean="0">
                <a:solidFill>
                  <a:srgbClr val="808030"/>
                </a:solidFill>
                <a:effectLst/>
              </a:rPr>
              <a:t>.</a:t>
            </a:r>
            <a:r>
              <a:rPr lang="en-US" dirty="0" err="1" smtClean="0"/>
              <a:t>begin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(),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smtClean="0"/>
              <a:t> thrust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::</a:t>
            </a:r>
            <a:r>
              <a:rPr lang="en-US" dirty="0" smtClean="0"/>
              <a:t>plus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</a:rPr>
              <a:t>float</a:t>
            </a:r>
            <a:r>
              <a:rPr lang="en-US" dirty="0" smtClean="0">
                <a:solidFill>
                  <a:srgbClr val="808030"/>
                </a:solidFill>
                <a:effectLst/>
              </a:rPr>
              <a:t>&gt;())</a:t>
            </a:r>
            <a:r>
              <a:rPr lang="en-US" dirty="0" smtClean="0">
                <a:solidFill>
                  <a:srgbClr val="800080"/>
                </a:solidFill>
                <a:effectLst/>
              </a:rPr>
              <a:t>;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5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327">
        <p:fade/>
      </p:transition>
    </mc:Choice>
    <mc:Fallback xmlns="">
      <p:transition spd="med" advTm="743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02733" y="0"/>
            <a:ext cx="6235065" cy="784830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 dirty="0" smtClean="0"/>
              <a:t>Compiler Directives: Easy, Portable Acceleration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344160" marR="0" lvl="0" indent="-34416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None/>
              <a:tabLst>
                <a:tab pos="569880" algn="l"/>
                <a:tab pos="1484279" algn="l"/>
                <a:tab pos="2398680" algn="l"/>
                <a:tab pos="3313080" algn="l"/>
                <a:tab pos="4227479" algn="l"/>
                <a:tab pos="5141880" algn="l"/>
                <a:tab pos="6056280" algn="l"/>
                <a:tab pos="6970680" algn="l"/>
                <a:tab pos="7885079" algn="l"/>
                <a:tab pos="8799480" algn="l"/>
                <a:tab pos="9713879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defPPr>
            <a:lvl1pPr marL="344160" marR="0" lvl="0" indent="-34416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Blip>
                <a:blip r:embed="rId5"/>
              </a:buBlip>
              <a:tabLst>
                <a:tab pos="569880" algn="l"/>
                <a:tab pos="1484279" algn="l"/>
                <a:tab pos="2398680" algn="l"/>
                <a:tab pos="3313080" algn="l"/>
                <a:tab pos="4227479" algn="l"/>
                <a:tab pos="5141880" algn="l"/>
                <a:tab pos="6056280" algn="l"/>
                <a:tab pos="6970680" algn="l"/>
                <a:tab pos="7885079" algn="l"/>
                <a:tab pos="8799480" algn="l"/>
                <a:tab pos="9713879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1pPr>
            <a:lvl2pPr marL="914400" marR="0" lvl="1" indent="-34308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SzPts val="2057"/>
              <a:buBlip>
                <a:blip r:embed="rId5"/>
              </a:buBlip>
              <a:tabLst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</a:tabLst>
              <a:defRPr lang="en-US" sz="20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2pPr>
            <a:lvl3pPr marL="1371600" marR="0" lvl="2" indent="-28260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Blip>
                <a:blip r:embed="rId5"/>
              </a:buBlip>
              <a:tabLst>
                <a:tab pos="457200" algn="l"/>
                <a:tab pos="1371599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3pPr>
            <a:lvl4pPr marL="1774800" marR="0" lvl="3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3640" algn="l"/>
                <a:tab pos="968040" algn="l"/>
                <a:tab pos="1882440" algn="l"/>
                <a:tab pos="2796840" algn="l"/>
                <a:tab pos="3711240" algn="l"/>
                <a:tab pos="4625640" algn="l"/>
                <a:tab pos="5540040" algn="l"/>
                <a:tab pos="6454439" algn="l"/>
                <a:tab pos="7368839" algn="l"/>
                <a:tab pos="828324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4pPr>
            <a:lvl5pPr marL="2117520" marR="0" lvl="4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5pPr>
            <a:lvl6pPr marL="2117520" marR="0" lvl="5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6pPr>
            <a:lvl7pPr marL="2117520" marR="0" lvl="6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7pPr>
            <a:lvl8pPr marL="2117520" marR="0" lvl="7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8pPr>
            <a:lvl9pPr marL="2117520" marR="0" lvl="8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9pPr>
          </a:lstStyle>
          <a:p>
            <a:pPr lvl="0"/>
            <a:endParaRPr lang="en-US" sz="1438" dirty="0">
              <a:solidFill>
                <a:schemeClr val="tx2">
                  <a:lumMod val="75000"/>
                </a:schemeClr>
              </a:solidFill>
              <a:latin typeface="" pitchFamily="16"/>
            </a:endParaRPr>
          </a:p>
          <a:p>
            <a:pPr lvl="0"/>
            <a:r>
              <a:rPr lang="en-US" sz="1800" dirty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Ease of </a:t>
            </a:r>
            <a:r>
              <a:rPr lang="en-US" sz="1800" dirty="0" smtClean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use:</a:t>
            </a:r>
            <a:r>
              <a:rPr lang="en-US" sz="1800" dirty="0" smtClean="0">
                <a:latin typeface="" pitchFamily="16"/>
                <a:ea typeface="+mj-ea"/>
                <a:cs typeface="+mj-cs"/>
              </a:rPr>
              <a:t> 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Compiler takes care of details of parallelism management and data movement</a:t>
            </a:r>
            <a:endParaRPr lang="en-US" sz="1400" b="0" dirty="0">
              <a:solidFill>
                <a:schemeClr val="bg1"/>
              </a:solidFill>
              <a:latin typeface="" pitchFamily="16"/>
            </a:endParaRPr>
          </a:p>
          <a:p>
            <a:pPr lvl="0"/>
            <a:endParaRPr lang="en-US" sz="800" dirty="0">
              <a:latin typeface="" pitchFamily="16"/>
            </a:endParaRPr>
          </a:p>
          <a:p>
            <a:pPr lvl="0"/>
            <a:r>
              <a:rPr lang="en-US" sz="1800" dirty="0" smtClean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Portable: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" pitchFamily="16"/>
                <a:ea typeface="+mj-ea"/>
                <a:cs typeface="+mj-cs"/>
              </a:rPr>
              <a:t>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The code is generic, not specific to any type of hardware and can be deployed into multiple languages</a:t>
            </a:r>
          </a:p>
          <a:p>
            <a:pPr lvl="0"/>
            <a:endParaRPr lang="en-US" sz="1400" b="0" dirty="0">
              <a:solidFill>
                <a:schemeClr val="bg1"/>
              </a:solidFill>
              <a:latin typeface="" pitchFamily="16"/>
            </a:endParaRPr>
          </a:p>
          <a:p>
            <a:pPr lvl="0"/>
            <a:r>
              <a:rPr lang="en-US" sz="1800" dirty="0" smtClean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Uncertain: </a:t>
            </a: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Performance of code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can vary across compiler versions</a:t>
            </a:r>
            <a:endParaRPr lang="en-US" sz="1400" b="0" dirty="0">
              <a:solidFill>
                <a:schemeClr val="bg1"/>
              </a:solidFill>
              <a:latin typeface="" pitchFamily="16"/>
            </a:endParaRPr>
          </a:p>
          <a:p>
            <a:pPr marL="0" lvl="0" indent="0">
              <a:buNone/>
            </a:pP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		</a:t>
            </a:r>
            <a:endParaRPr lang="en-US" sz="1400" dirty="0">
              <a:solidFill>
                <a:schemeClr val="bg1"/>
              </a:solidFill>
              <a:latin typeface="" pitchFamily="16"/>
            </a:endParaRPr>
          </a:p>
          <a:p>
            <a:pPr marL="0" indent="0">
              <a:buNone/>
            </a:pPr>
            <a:endParaRPr lang="en-US" sz="1438" dirty="0">
              <a:solidFill>
                <a:schemeClr val="bg1"/>
              </a:solidFill>
              <a:latin typeface="" pitchFamily="16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8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36"/>
    </mc:Choice>
    <mc:Fallback xmlns="">
      <p:transition spd="slow" advTm="48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1276350"/>
            <a:ext cx="6217920" cy="3557195"/>
          </a:xfrm>
        </p:spPr>
        <p:txBody>
          <a:bodyPr/>
          <a:lstStyle/>
          <a:p>
            <a:r>
              <a:rPr lang="en-US" dirty="0" smtClean="0"/>
              <a:t>Compiler directives for C, C++, and FORTRAN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#pragma </a:t>
            </a:r>
            <a:r>
              <a:rPr lang="en-US" sz="1600" b="1" dirty="0" err="1">
                <a:solidFill>
                  <a:srgbClr val="FF0000"/>
                </a:solidFill>
              </a:rPr>
              <a:t>acc</a:t>
            </a:r>
            <a:r>
              <a:rPr lang="en-US" sz="1600" b="1" dirty="0">
                <a:solidFill>
                  <a:srgbClr val="FF0000"/>
                </a:solidFill>
              </a:rPr>
              <a:t> parallel loop </a:t>
            </a:r>
            <a:r>
              <a:rPr lang="en-US" sz="1600" b="1" dirty="0" err="1">
                <a:solidFill>
                  <a:srgbClr val="FF0000"/>
                </a:solidFill>
              </a:rPr>
              <a:t>copyin</a:t>
            </a:r>
            <a:r>
              <a:rPr lang="en-US" sz="1600" b="1" dirty="0">
                <a:solidFill>
                  <a:srgbClr val="FF0000"/>
                </a:solidFill>
              </a:rPr>
              <a:t>(input1[0:inputLength],input2[0:inputLength]),  	</a:t>
            </a:r>
            <a:r>
              <a:rPr lang="en-US" sz="1600" b="1" dirty="0" err="1">
                <a:solidFill>
                  <a:srgbClr val="FF0000"/>
                </a:solidFill>
              </a:rPr>
              <a:t>copyout</a:t>
            </a:r>
            <a:r>
              <a:rPr lang="en-US" sz="1600" b="1" dirty="0">
                <a:solidFill>
                  <a:srgbClr val="FF0000"/>
                </a:solidFill>
              </a:rPr>
              <a:t>(output[0:inputLength])</a:t>
            </a:r>
          </a:p>
          <a:p>
            <a:pPr marL="0" indent="0">
              <a:buNone/>
            </a:pPr>
            <a:r>
              <a:rPr lang="en-US" sz="1600" dirty="0"/>
              <a:t>    for(i = 0; i &lt; </a:t>
            </a:r>
            <a:r>
              <a:rPr lang="en-US" sz="1600" dirty="0" err="1"/>
              <a:t>inputLength</a:t>
            </a:r>
            <a:r>
              <a:rPr lang="en-US" sz="1600" dirty="0"/>
              <a:t>; ++i) {</a:t>
            </a:r>
          </a:p>
          <a:p>
            <a:pPr marL="0" indent="0">
              <a:buNone/>
            </a:pPr>
            <a:r>
              <a:rPr lang="en-US" sz="1600" dirty="0"/>
              <a:t>        output[i] = input1[i] + input2[i];</a:t>
            </a:r>
          </a:p>
          <a:p>
            <a:pPr marL="0" indent="0">
              <a:buNone/>
            </a:pPr>
            <a:r>
              <a:rPr lang="en-US" sz="1600" dirty="0"/>
              <a:t>    }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916">
        <p:fade/>
      </p:transition>
    </mc:Choice>
    <mc:Fallback xmlns="">
      <p:transition spd="med" advTm="509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78" y="147594"/>
            <a:ext cx="6235065" cy="646331"/>
          </a:xfrm>
        </p:spPr>
        <p:txBody>
          <a:bodyPr/>
          <a:lstStyle/>
          <a:p>
            <a:r>
              <a:rPr lang="en-US" sz="2000" dirty="0" smtClean="0"/>
              <a:t>Programming Languages: Most Performance and Flexible Acceleration</a:t>
            </a:r>
            <a:endParaRPr lang="en-US" sz="2000" dirty="0"/>
          </a:p>
        </p:txBody>
      </p:sp>
      <p:sp>
        <p:nvSpPr>
          <p:cNvPr id="5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344160" marR="0" lvl="0" indent="-34416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None/>
              <a:tabLst>
                <a:tab pos="569880" algn="l"/>
                <a:tab pos="1484279" algn="l"/>
                <a:tab pos="2398680" algn="l"/>
                <a:tab pos="3313080" algn="l"/>
                <a:tab pos="4227479" algn="l"/>
                <a:tab pos="5141880" algn="l"/>
                <a:tab pos="6056280" algn="l"/>
                <a:tab pos="6970680" algn="l"/>
                <a:tab pos="7885079" algn="l"/>
                <a:tab pos="8799480" algn="l"/>
                <a:tab pos="9713879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defPPr>
            <a:lvl1pPr marL="344160" marR="0" lvl="0" indent="-34416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Blip>
                <a:blip r:embed="rId4"/>
              </a:buBlip>
              <a:tabLst>
                <a:tab pos="569880" algn="l"/>
                <a:tab pos="1484279" algn="l"/>
                <a:tab pos="2398680" algn="l"/>
                <a:tab pos="3313080" algn="l"/>
                <a:tab pos="4227479" algn="l"/>
                <a:tab pos="5141880" algn="l"/>
                <a:tab pos="6056280" algn="l"/>
                <a:tab pos="6970680" algn="l"/>
                <a:tab pos="7885079" algn="l"/>
                <a:tab pos="8799480" algn="l"/>
                <a:tab pos="9713879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1pPr>
            <a:lvl2pPr marL="914400" marR="0" lvl="1" indent="-34308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SzPts val="2057"/>
              <a:buBlip>
                <a:blip r:embed="rId4"/>
              </a:buBlip>
              <a:tabLst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</a:tabLst>
              <a:defRPr lang="en-US" sz="20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2pPr>
            <a:lvl3pPr marL="1371600" marR="0" lvl="2" indent="-28260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Blip>
                <a:blip r:embed="rId4"/>
              </a:buBlip>
              <a:tabLst>
                <a:tab pos="457200" algn="l"/>
                <a:tab pos="1371599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3pPr>
            <a:lvl4pPr marL="1774800" marR="0" lvl="3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3640" algn="l"/>
                <a:tab pos="968040" algn="l"/>
                <a:tab pos="1882440" algn="l"/>
                <a:tab pos="2796840" algn="l"/>
                <a:tab pos="3711240" algn="l"/>
                <a:tab pos="4625640" algn="l"/>
                <a:tab pos="5540040" algn="l"/>
                <a:tab pos="6454439" algn="l"/>
                <a:tab pos="7368839" algn="l"/>
                <a:tab pos="828324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4pPr>
            <a:lvl5pPr marL="2117520" marR="0" lvl="4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5pPr>
            <a:lvl6pPr marL="2117520" marR="0" lvl="5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6pPr>
            <a:lvl7pPr marL="2117520" marR="0" lvl="6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7pPr>
            <a:lvl8pPr marL="2117520" marR="0" lvl="7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8pPr>
            <a:lvl9pPr marL="2117520" marR="0" lvl="8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9pPr>
          </a:lstStyle>
          <a:p>
            <a:pPr lvl="0"/>
            <a:endParaRPr lang="en-US" sz="1438" dirty="0">
              <a:solidFill>
                <a:schemeClr val="tx2">
                  <a:lumMod val="75000"/>
                </a:schemeClr>
              </a:solidFill>
              <a:latin typeface="" pitchFamily="16"/>
            </a:endParaRPr>
          </a:p>
          <a:p>
            <a:pPr lvl="0"/>
            <a:r>
              <a:rPr lang="en-US" sz="1800" dirty="0" smtClean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Performance:</a:t>
            </a:r>
            <a:r>
              <a:rPr lang="en-US" sz="1800" dirty="0" smtClean="0">
                <a:latin typeface="" pitchFamily="16"/>
                <a:ea typeface="+mj-ea"/>
                <a:cs typeface="+mj-cs"/>
              </a:rPr>
              <a:t> 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Programmer has best control of parallelism and data movement</a:t>
            </a:r>
            <a:endParaRPr lang="en-US" sz="1400" b="0" dirty="0">
              <a:solidFill>
                <a:schemeClr val="bg1"/>
              </a:solidFill>
              <a:latin typeface="" pitchFamily="16"/>
            </a:endParaRPr>
          </a:p>
          <a:p>
            <a:pPr lvl="0"/>
            <a:endParaRPr lang="en-US" sz="800" dirty="0">
              <a:latin typeface="" pitchFamily="16"/>
            </a:endParaRPr>
          </a:p>
          <a:p>
            <a:pPr lvl="0"/>
            <a:r>
              <a:rPr lang="en-US" sz="1800" dirty="0" smtClean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Flexible: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" pitchFamily="16"/>
                <a:ea typeface="+mj-ea"/>
                <a:cs typeface="+mj-cs"/>
              </a:rPr>
              <a:t>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The computation does not need to fit into a limited set of library patterns or directive types</a:t>
            </a:r>
          </a:p>
          <a:p>
            <a:pPr lvl="0"/>
            <a:endParaRPr lang="en-US" sz="1400" b="0" dirty="0">
              <a:solidFill>
                <a:schemeClr val="bg1"/>
              </a:solidFill>
              <a:latin typeface="" pitchFamily="16"/>
            </a:endParaRPr>
          </a:p>
          <a:p>
            <a:pPr lvl="0"/>
            <a:r>
              <a:rPr lang="en-US" sz="1800" dirty="0" smtClean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Verbose: </a:t>
            </a: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The programmer </a:t>
            </a:r>
            <a:r>
              <a:rPr lang="en-US" sz="1400" b="0" dirty="0" smtClean="0">
                <a:solidFill>
                  <a:schemeClr val="bg1"/>
                </a:solidFill>
                <a:latin typeface="" pitchFamily="16"/>
              </a:rPr>
              <a:t>often needs </a:t>
            </a: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to express more details </a:t>
            </a:r>
          </a:p>
          <a:p>
            <a:pPr marL="0" lvl="0" indent="0">
              <a:buNone/>
            </a:pPr>
            <a:r>
              <a:rPr lang="en-US" sz="1400" b="0" dirty="0">
                <a:solidFill>
                  <a:schemeClr val="bg1"/>
                </a:solidFill>
                <a:latin typeface="" pitchFamily="16"/>
              </a:rPr>
              <a:t>		</a:t>
            </a:r>
            <a:endParaRPr lang="en-US" sz="1400" dirty="0">
              <a:solidFill>
                <a:schemeClr val="bg1"/>
              </a:solidFill>
              <a:latin typeface="" pitchFamily="16"/>
            </a:endParaRPr>
          </a:p>
          <a:p>
            <a:pPr marL="0" indent="0">
              <a:buNone/>
            </a:pPr>
            <a:endParaRPr lang="en-US" sz="1438" dirty="0">
              <a:solidFill>
                <a:schemeClr val="bg1"/>
              </a:solidFill>
              <a:latin typeface="" pitchFamily="16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592">
        <p:fade/>
      </p:transition>
    </mc:Choice>
    <mc:Fallback xmlns="">
      <p:transition spd="med" advTm="415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2.21</Order0>
    <Test_x0020_Field xmlns="1956f548-e1c6-4bad-9b00-9434a603b471">Slides</Test_x0020_Field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DBF429-E0F9-41BB-9241-2A93F13ABD55}"/>
</file>

<file path=customXml/itemProps2.xml><?xml version="1.0" encoding="utf-8"?>
<ds:datastoreItem xmlns:ds="http://schemas.openxmlformats.org/officeDocument/2006/customXml" ds:itemID="{13620434-1BE5-4570-A95A-4A40C8D27972}"/>
</file>

<file path=customXml/itemProps3.xml><?xml version="1.0" encoding="utf-8"?>
<ds:datastoreItem xmlns:ds="http://schemas.openxmlformats.org/officeDocument/2006/customXml" ds:itemID="{516C44D1-C024-4547-BFB2-690FCD7BEB4D}"/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7191</TotalTime>
  <Words>994</Words>
  <Application>Microsoft Office PowerPoint</Application>
  <PresentationFormat>Custom</PresentationFormat>
  <Paragraphs>162</Paragraphs>
  <Slides>12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AkzidenzGrotesk</vt:lpstr>
      <vt:lpstr>Akzidenz-Grotesk Extended BQ</vt:lpstr>
      <vt:lpstr>Arial</vt:lpstr>
      <vt:lpstr>Calibri</vt:lpstr>
      <vt:lpstr>DejaVu Sans</vt:lpstr>
      <vt:lpstr>MS PGothic</vt:lpstr>
      <vt:lpstr>Trebuchet MS</vt:lpstr>
      <vt:lpstr>1_Title &amp; Bullet </vt:lpstr>
      <vt:lpstr>Lecture 2.1 - Introduction to CUDA C</vt:lpstr>
      <vt:lpstr>Objective</vt:lpstr>
      <vt:lpstr>3 Ways to Accelerate Applications</vt:lpstr>
      <vt:lpstr>Libraries: Easy, High-Quality Acceleration</vt:lpstr>
      <vt:lpstr>GPU Accelerated Libraries</vt:lpstr>
      <vt:lpstr>Vector Addition in Thrust</vt:lpstr>
      <vt:lpstr>Compiler Directives: Easy, Portable Acceleration</vt:lpstr>
      <vt:lpstr>OpenACC</vt:lpstr>
      <vt:lpstr>Programming Languages: Most Performance and Flexible Acceleration</vt:lpstr>
      <vt:lpstr>GPU Programming Languages </vt:lpstr>
      <vt:lpstr>CUDA - C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02 - Introduction to CUDA C</dc:title>
  <dc:creator>Cook, Colleen N</dc:creator>
  <cp:lastModifiedBy>Andrew Schuh</cp:lastModifiedBy>
  <cp:revision>57</cp:revision>
  <dcterms:created xsi:type="dcterms:W3CDTF">2013-11-15T21:49:21Z</dcterms:created>
  <dcterms:modified xsi:type="dcterms:W3CDTF">2015-11-15T08:28:55Z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Module">
    <vt:r8>2</vt:r8>
  </property>
  <property fmtid="{D5CDD505-2E9C-101B-9397-08002B2CF9AE}" pid="4" name="Evaluation Kit Module">
    <vt:bool>true</vt:bool>
  </property>
</Properties>
</file>